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9" r:id="rId5"/>
    <p:sldId id="257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333399"/>
    <a:srgbClr val="006600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498" y="12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9502-5829-4461-B61D-CCE695CFBFA1}" type="datetimeFigureOut">
              <a:rPr lang="th-TH" smtClean="0"/>
              <a:pPr/>
              <a:t>13/07/54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0AF4-6B33-49FC-9CB9-4924BD9CA3A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9502-5829-4461-B61D-CCE695CFBFA1}" type="datetimeFigureOut">
              <a:rPr lang="th-TH" smtClean="0"/>
              <a:pPr/>
              <a:t>13/07/54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0AF4-6B33-49FC-9CB9-4924BD9CA3A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9502-5829-4461-B61D-CCE695CFBFA1}" type="datetimeFigureOut">
              <a:rPr lang="th-TH" smtClean="0"/>
              <a:pPr/>
              <a:t>13/07/54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0AF4-6B33-49FC-9CB9-4924BD9CA3A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9502-5829-4461-B61D-CCE695CFBFA1}" type="datetimeFigureOut">
              <a:rPr lang="th-TH" smtClean="0"/>
              <a:pPr/>
              <a:t>13/07/54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0AF4-6B33-49FC-9CB9-4924BD9CA3A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9502-5829-4461-B61D-CCE695CFBFA1}" type="datetimeFigureOut">
              <a:rPr lang="th-TH" smtClean="0"/>
              <a:pPr/>
              <a:t>13/07/54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0AF4-6B33-49FC-9CB9-4924BD9CA3A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9502-5829-4461-B61D-CCE695CFBFA1}" type="datetimeFigureOut">
              <a:rPr lang="th-TH" smtClean="0"/>
              <a:pPr/>
              <a:t>13/07/54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0AF4-6B33-49FC-9CB9-4924BD9CA3A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9502-5829-4461-B61D-CCE695CFBFA1}" type="datetimeFigureOut">
              <a:rPr lang="th-TH" smtClean="0"/>
              <a:pPr/>
              <a:t>13/07/54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0AF4-6B33-49FC-9CB9-4924BD9CA3A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9502-5829-4461-B61D-CCE695CFBFA1}" type="datetimeFigureOut">
              <a:rPr lang="th-TH" smtClean="0"/>
              <a:pPr/>
              <a:t>13/07/54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0AF4-6B33-49FC-9CB9-4924BD9CA3A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9502-5829-4461-B61D-CCE695CFBFA1}" type="datetimeFigureOut">
              <a:rPr lang="th-TH" smtClean="0"/>
              <a:pPr/>
              <a:t>13/07/54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0AF4-6B33-49FC-9CB9-4924BD9CA3A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9502-5829-4461-B61D-CCE695CFBFA1}" type="datetimeFigureOut">
              <a:rPr lang="th-TH" smtClean="0"/>
              <a:pPr/>
              <a:t>13/07/54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0AF4-6B33-49FC-9CB9-4924BD9CA3A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9502-5829-4461-B61D-CCE695CFBFA1}" type="datetimeFigureOut">
              <a:rPr lang="th-TH" smtClean="0"/>
              <a:pPr/>
              <a:t>13/07/54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0AF4-6B33-49FC-9CB9-4924BD9CA3A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09502-5829-4461-B61D-CCE695CFBFA1}" type="datetimeFigureOut">
              <a:rPr lang="th-TH" smtClean="0"/>
              <a:pPr/>
              <a:t>13/07/54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90AF4-6B33-49FC-9CB9-4924BD9CA3A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5400" b="1" dirty="0" smtClean="0"/>
              <a:t>เวชจริยศาสตร์และการคิดเชิงวิพากษ์</a:t>
            </a:r>
            <a:endParaRPr lang="th-TH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/>
              <a:t>ศ. นพ. วิจารณ์ พานิช</a:t>
            </a:r>
            <a:endParaRPr lang="th-TH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6357958"/>
            <a:ext cx="56436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สอนนักศึกษาแพทย์ชั้นปีที่ ๑  มหาวิทยาลัยวลัยลักษณ์  ในวิชา </a:t>
            </a:r>
            <a:r>
              <a:rPr lang="en-US" sz="1400" dirty="0" smtClean="0">
                <a:latin typeface="Angsana New" pitchFamily="18" charset="-34"/>
                <a:cs typeface="Angsana New" pitchFamily="18" charset="-34"/>
              </a:rPr>
              <a:t>Doctor and Society  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๑๓ มิ.ย. ๕๔</a:t>
            </a:r>
            <a:endParaRPr lang="th-TH" sz="14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9328" y="188640"/>
            <a:ext cx="5770984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21</a:t>
            </a:r>
            <a:r>
              <a:rPr lang="en-US" b="1" baseline="30000" dirty="0" smtClean="0"/>
              <a:t>st</a:t>
            </a:r>
            <a:r>
              <a:rPr lang="en-US" b="1" dirty="0" smtClean="0"/>
              <a:t> Century Learning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/>
              <a:t>จาก </a:t>
            </a:r>
            <a:r>
              <a:rPr lang="en-US" sz="4400" b="1" dirty="0" smtClean="0"/>
              <a:t>informative, formative </a:t>
            </a:r>
            <a:r>
              <a:rPr lang="th-TH" sz="4400" b="1" dirty="0" smtClean="0"/>
              <a:t>สู่ </a:t>
            </a:r>
            <a:r>
              <a:rPr lang="en-US" sz="4400" b="1" dirty="0" smtClean="0"/>
              <a:t>transformative learning</a:t>
            </a:r>
          </a:p>
          <a:p>
            <a:r>
              <a:rPr lang="th-TH" sz="4400" b="1" dirty="0" smtClean="0"/>
              <a:t>เรียนให้ได้ </a:t>
            </a:r>
            <a:r>
              <a:rPr lang="en-US" sz="4400" b="1" dirty="0" smtClean="0"/>
              <a:t>21</a:t>
            </a:r>
            <a:r>
              <a:rPr lang="en-US" sz="4400" b="1" baseline="30000" dirty="0" smtClean="0"/>
              <a:t>st</a:t>
            </a:r>
            <a:r>
              <a:rPr lang="en-US" sz="4400" b="1" dirty="0" smtClean="0"/>
              <a:t> Century Skills </a:t>
            </a:r>
          </a:p>
          <a:p>
            <a:r>
              <a:rPr lang="th-TH" sz="4400" b="1" dirty="0" smtClean="0"/>
              <a:t>ปฏิบัติ </a:t>
            </a:r>
            <a:r>
              <a:rPr lang="en-US" sz="4400" b="1" dirty="0" smtClean="0"/>
              <a:t>&amp; </a:t>
            </a:r>
            <a:r>
              <a:rPr lang="th-TH" sz="4400" b="1" dirty="0" smtClean="0"/>
              <a:t>ปฏิเวธ นำ ปริยัติ   </a:t>
            </a:r>
            <a:r>
              <a:rPr lang="en-US" sz="4400" b="1" dirty="0" smtClean="0"/>
              <a:t>PBL (Project-Based Learning) &gt;&gt; </a:t>
            </a:r>
            <a:r>
              <a:rPr lang="th-TH" sz="4400" b="1" dirty="0" smtClean="0"/>
              <a:t>ฟังการบรรยาย </a:t>
            </a:r>
            <a:endParaRPr lang="th-TH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576064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21</a:t>
            </a:r>
            <a:r>
              <a:rPr lang="en-US" b="1" baseline="30000" dirty="0" smtClean="0"/>
              <a:t>st </a:t>
            </a:r>
            <a:r>
              <a:rPr lang="en-US" b="1" dirty="0" smtClean="0"/>
              <a:t> Century Skills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85000" lnSpcReduction="20000"/>
          </a:bodyPr>
          <a:lstStyle/>
          <a:p>
            <a:r>
              <a:rPr lang="en-US" sz="4000" b="1" dirty="0" smtClean="0">
                <a:solidFill>
                  <a:srgbClr val="3333FF"/>
                </a:solidFill>
              </a:rPr>
              <a:t>R</a:t>
            </a:r>
            <a:r>
              <a:rPr lang="en-US" sz="4000" b="1" dirty="0" smtClean="0"/>
              <a:t>eading, ‘</a:t>
            </a:r>
            <a:r>
              <a:rPr lang="en-US" sz="4000" b="1" dirty="0" err="1" smtClean="0">
                <a:solidFill>
                  <a:srgbClr val="3333FF"/>
                </a:solidFill>
              </a:rPr>
              <a:t>R</a:t>
            </a:r>
            <a:r>
              <a:rPr lang="en-US" sz="4000" b="1" dirty="0" err="1" smtClean="0"/>
              <a:t>iting</a:t>
            </a:r>
            <a:r>
              <a:rPr lang="en-US" sz="4000" b="1" dirty="0" smtClean="0"/>
              <a:t>, ‘</a:t>
            </a:r>
            <a:r>
              <a:rPr lang="en-US" sz="4000" b="1" dirty="0" err="1" smtClean="0">
                <a:solidFill>
                  <a:srgbClr val="3333FF"/>
                </a:solidFill>
              </a:rPr>
              <a:t>R</a:t>
            </a:r>
            <a:r>
              <a:rPr lang="en-US" sz="4000" b="1" dirty="0" err="1" smtClean="0"/>
              <a:t>ithmetics</a:t>
            </a:r>
            <a:endParaRPr lang="en-US" sz="4000" b="1" dirty="0" smtClean="0"/>
          </a:p>
          <a:p>
            <a:r>
              <a:rPr lang="en-US" sz="4000" b="1" dirty="0" smtClean="0">
                <a:solidFill>
                  <a:srgbClr val="FF0000"/>
                </a:solidFill>
              </a:rPr>
              <a:t>C</a:t>
            </a:r>
            <a:r>
              <a:rPr lang="en-US" sz="4000" b="1" dirty="0" smtClean="0"/>
              <a:t>ritical thinking &amp; problem solving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C</a:t>
            </a:r>
            <a:r>
              <a:rPr lang="en-US" sz="4000" b="1" dirty="0" smtClean="0"/>
              <a:t>reativity &amp; innovation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C</a:t>
            </a:r>
            <a:r>
              <a:rPr lang="en-US" sz="4000" b="1" dirty="0" smtClean="0"/>
              <a:t>ollaboration, teamwork &amp; leadership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C</a:t>
            </a:r>
            <a:r>
              <a:rPr lang="en-US" sz="4000" b="1" dirty="0" smtClean="0"/>
              <a:t>ross-cultural understanding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C</a:t>
            </a:r>
            <a:r>
              <a:rPr lang="en-US" sz="4000" b="1" dirty="0" smtClean="0"/>
              <a:t>ommunication, information &amp; media literacy </a:t>
            </a:r>
            <a:r>
              <a:rPr lang="th-TH" sz="4700" b="1" dirty="0" smtClean="0"/>
              <a:t>(</a:t>
            </a:r>
            <a:r>
              <a:rPr lang="th-TH" sz="4000" b="1" dirty="0" smtClean="0"/>
              <a:t> </a:t>
            </a:r>
            <a:r>
              <a:rPr lang="en-US" sz="4000" b="1" dirty="0" smtClean="0"/>
              <a:t>2 – 3 </a:t>
            </a:r>
            <a:r>
              <a:rPr lang="th-TH" sz="4700" b="1" dirty="0" smtClean="0"/>
              <a:t>ภาษา)</a:t>
            </a:r>
            <a:endParaRPr lang="en-US" sz="4000" b="1" dirty="0" smtClean="0"/>
          </a:p>
          <a:p>
            <a:r>
              <a:rPr lang="en-US" sz="4000" b="1" dirty="0" smtClean="0">
                <a:solidFill>
                  <a:srgbClr val="FF0000"/>
                </a:solidFill>
              </a:rPr>
              <a:t>C</a:t>
            </a:r>
            <a:r>
              <a:rPr lang="en-US" sz="4000" b="1" dirty="0" smtClean="0"/>
              <a:t>omputing &amp; media literacy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C</a:t>
            </a:r>
            <a:r>
              <a:rPr lang="en-US" sz="4000" b="1" dirty="0" smtClean="0"/>
              <a:t>areer &amp; learning self-reliance</a:t>
            </a:r>
          </a:p>
          <a:p>
            <a:r>
              <a:rPr lang="en-US" sz="4000" b="1" dirty="0" smtClean="0">
                <a:solidFill>
                  <a:srgbClr val="0000FF"/>
                </a:solidFill>
              </a:rPr>
              <a:t>C</a:t>
            </a:r>
            <a:r>
              <a:rPr lang="en-US" sz="4000" b="1" dirty="0" smtClean="0"/>
              <a:t>hange</a:t>
            </a:r>
            <a:endParaRPr lang="th-TH" sz="4000" b="1" dirty="0"/>
          </a:p>
        </p:txBody>
      </p:sp>
      <p:sp>
        <p:nvSpPr>
          <p:cNvPr id="5" name="Rectangle 4"/>
          <p:cNvSpPr/>
          <p:nvPr/>
        </p:nvSpPr>
        <p:spPr>
          <a:xfrm>
            <a:off x="6660232" y="4725144"/>
            <a:ext cx="2376264" cy="1656184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6804248" y="4869160"/>
            <a:ext cx="2088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Learning</a:t>
            </a:r>
          </a:p>
          <a:p>
            <a:r>
              <a:rPr lang="en-US" sz="3200" b="1" dirty="0" smtClean="0"/>
              <a:t>Leadership</a:t>
            </a:r>
            <a:endParaRPr lang="th-TH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0274" y="142852"/>
            <a:ext cx="4614866" cy="1143000"/>
          </a:xfrm>
          <a:solidFill>
            <a:srgbClr val="006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5400" b="1" dirty="0" smtClean="0"/>
              <a:t>การคิดเชิงวิพากษ์</a:t>
            </a:r>
            <a:endParaRPr lang="th-TH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คิดหลายแบบ  หลายชั้น  </a:t>
            </a:r>
          </a:p>
          <a:p>
            <a:r>
              <a:rPr lang="th-TH" sz="4800" b="1" dirty="0" smtClean="0"/>
              <a:t>มองต่างมุม  ต่างสถานการณ์   </a:t>
            </a:r>
          </a:p>
          <a:p>
            <a:r>
              <a:rPr lang="th-TH" sz="4800" b="1" dirty="0" smtClean="0"/>
              <a:t>เรียนรู้อย่างไร </a:t>
            </a:r>
            <a:endParaRPr lang="th-TH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894" y="71414"/>
            <a:ext cx="6186502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5400" b="1" dirty="0" smtClean="0"/>
              <a:t>คิดแบบสวมหมวก ๖ ใบ</a:t>
            </a:r>
            <a:endParaRPr lang="th-TH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  <a:solidFill>
            <a:srgbClr val="333399"/>
          </a:solidFill>
        </p:spPr>
        <p:txBody>
          <a:bodyPr>
            <a:normAutofit fontScale="77500" lnSpcReduction="20000"/>
          </a:bodyPr>
          <a:lstStyle/>
          <a:p>
            <a:r>
              <a:rPr lang="th-TH" sz="4800" b="1" dirty="0">
                <a:solidFill>
                  <a:schemeClr val="bg1"/>
                </a:solidFill>
              </a:rPr>
              <a:t>หมวกสีขาว  คิดอย่างเป็นกลาง  ให้ข้อมูล  ข้อเท็จจริง</a:t>
            </a:r>
            <a:endParaRPr lang="en-US" sz="4800" b="1" dirty="0">
              <a:solidFill>
                <a:schemeClr val="bg1"/>
              </a:solidFill>
            </a:endParaRPr>
          </a:p>
          <a:p>
            <a:r>
              <a:rPr lang="th-TH" sz="4800" b="1" dirty="0">
                <a:solidFill>
                  <a:srgbClr val="FF0000"/>
                </a:solidFill>
              </a:rPr>
              <a:t>หมวกสีแดง  </a:t>
            </a:r>
            <a:r>
              <a:rPr lang="th-TH" sz="4800" b="1" dirty="0">
                <a:solidFill>
                  <a:schemeClr val="bg1"/>
                </a:solidFill>
              </a:rPr>
              <a:t>คิดอย่างมีอารมณ์  ใช้ความรู้สึก</a:t>
            </a:r>
            <a:endParaRPr lang="en-US" sz="4800" b="1" dirty="0">
              <a:solidFill>
                <a:schemeClr val="bg1"/>
              </a:solidFill>
            </a:endParaRPr>
          </a:p>
          <a:p>
            <a:r>
              <a:rPr lang="th-TH" sz="4800" b="1" dirty="0">
                <a:solidFill>
                  <a:srgbClr val="808080"/>
                </a:solidFill>
              </a:rPr>
              <a:t>หมวกสีดำ  </a:t>
            </a:r>
            <a:r>
              <a:rPr lang="th-TH" sz="4800" b="1" dirty="0">
                <a:solidFill>
                  <a:schemeClr val="bg1"/>
                </a:solidFill>
              </a:rPr>
              <a:t>คิดระมัดระวัง หรือคิดเชิงลบ  บอกข้อควรระวัง</a:t>
            </a:r>
            <a:r>
              <a:rPr lang="en-US" sz="4800" b="1" dirty="0">
                <a:solidFill>
                  <a:schemeClr val="bg1"/>
                </a:solidFill>
              </a:rPr>
              <a:t>  </a:t>
            </a:r>
            <a:r>
              <a:rPr lang="th-TH" sz="4800" b="1" dirty="0">
                <a:solidFill>
                  <a:schemeClr val="bg1"/>
                </a:solidFill>
              </a:rPr>
              <a:t>ข้อเสีย  อันตราย </a:t>
            </a:r>
            <a:endParaRPr lang="en-US" sz="4800" b="1" dirty="0">
              <a:solidFill>
                <a:schemeClr val="bg1"/>
              </a:solidFill>
            </a:endParaRPr>
          </a:p>
          <a:p>
            <a:r>
              <a:rPr lang="th-TH" sz="4800" b="1" dirty="0">
                <a:solidFill>
                  <a:srgbClr val="FFC000"/>
                </a:solidFill>
              </a:rPr>
              <a:t>หมวกสีเหลือง  </a:t>
            </a:r>
            <a:r>
              <a:rPr lang="th-TH" sz="4800" b="1" dirty="0">
                <a:solidFill>
                  <a:schemeClr val="bg1"/>
                </a:solidFill>
              </a:rPr>
              <a:t>คิดเชิงบวก  บอกคุณค่า ประโยชน์</a:t>
            </a:r>
            <a:r>
              <a:rPr lang="en-US" sz="4800" b="1" dirty="0">
                <a:solidFill>
                  <a:schemeClr val="bg1"/>
                </a:solidFill>
              </a:rPr>
              <a:t>  </a:t>
            </a:r>
            <a:r>
              <a:rPr lang="th-TH" sz="4800" b="1" dirty="0">
                <a:solidFill>
                  <a:schemeClr val="bg1"/>
                </a:solidFill>
              </a:rPr>
              <a:t>ข้อดี</a:t>
            </a:r>
            <a:endParaRPr lang="en-US" sz="4800" b="1" dirty="0">
              <a:solidFill>
                <a:schemeClr val="bg1"/>
              </a:solidFill>
            </a:endParaRPr>
          </a:p>
          <a:p>
            <a:r>
              <a:rPr lang="th-TH" sz="4800" b="1" dirty="0">
                <a:solidFill>
                  <a:srgbClr val="00B050"/>
                </a:solidFill>
              </a:rPr>
              <a:t>หมวกสีเขียว  </a:t>
            </a:r>
            <a:r>
              <a:rPr lang="th-TH" sz="4800" b="1" dirty="0">
                <a:solidFill>
                  <a:schemeClr val="bg1"/>
                </a:solidFill>
              </a:rPr>
              <a:t>คิดสร้างสรรค์  เสนอทางเลือกใหม่  คิดหลุดโลก</a:t>
            </a:r>
            <a:r>
              <a:rPr lang="en-US" sz="4800" b="1" dirty="0">
                <a:solidFill>
                  <a:schemeClr val="bg1"/>
                </a:solidFill>
              </a:rPr>
              <a:t>  </a:t>
            </a:r>
            <a:r>
              <a:rPr lang="th-TH" sz="4800" b="1" dirty="0">
                <a:solidFill>
                  <a:schemeClr val="bg1"/>
                </a:solidFill>
              </a:rPr>
              <a:t>หาแนวทางใหม่ๆ ที่ไม่เคยมีคนทำมาก่อน   หรือไม่ตรงกับวิธีคิดที่ใช้กันอยู่   </a:t>
            </a:r>
            <a:endParaRPr lang="en-US" sz="4800" b="1" dirty="0">
              <a:solidFill>
                <a:schemeClr val="bg1"/>
              </a:solidFill>
            </a:endParaRPr>
          </a:p>
          <a:p>
            <a:r>
              <a:rPr lang="th-TH" sz="4800" b="1" dirty="0">
                <a:solidFill>
                  <a:srgbClr val="00B0F0"/>
                </a:solidFill>
              </a:rPr>
              <a:t>หมวกสีฟ้า  </a:t>
            </a:r>
            <a:r>
              <a:rPr lang="th-TH" sz="4800" b="1" dirty="0">
                <a:solidFill>
                  <a:schemeClr val="bg1"/>
                </a:solidFill>
              </a:rPr>
              <a:t>คิดรอบด้าน  มองภาพรวม เสนอข้อสรุป  ลงมติ </a:t>
            </a:r>
            <a:endParaRPr lang="en-US" sz="4800" b="1" dirty="0">
              <a:solidFill>
                <a:schemeClr val="bg1"/>
              </a:solidFill>
            </a:endParaRPr>
          </a:p>
          <a:p>
            <a:endParaRPr lang="th-TH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  <a:solidFill>
            <a:srgbClr val="00206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5400" b="1" dirty="0" smtClean="0"/>
              <a:t>แบบฝึกหัดคิดแบบสวมหมวก ๖ ใบ</a:t>
            </a:r>
            <a:endParaRPr lang="th-TH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20000"/>
          </a:bodyPr>
          <a:lstStyle/>
          <a:p>
            <a:r>
              <a:rPr lang="th-TH" sz="4800" b="1" dirty="0" smtClean="0"/>
              <a:t>ประชุมกลุ่ม เพื่อเรียนจากการฝึกหัด</a:t>
            </a:r>
          </a:p>
          <a:p>
            <a:r>
              <a:rPr lang="th-TH" sz="4800" b="1" dirty="0" smtClean="0"/>
              <a:t>เรื่อง </a:t>
            </a:r>
            <a:r>
              <a:rPr lang="en-US" sz="4800" b="1" dirty="0" smtClean="0"/>
              <a:t>… </a:t>
            </a:r>
            <a:r>
              <a:rPr lang="th-TH" sz="4800" b="1" dirty="0" smtClean="0"/>
              <a:t>จัดระบบ</a:t>
            </a:r>
            <a:r>
              <a:rPr lang="th-TH" sz="4800" b="1" dirty="0" smtClean="0">
                <a:solidFill>
                  <a:srgbClr val="002060"/>
                </a:solidFill>
              </a:rPr>
              <a:t>การอยู่หอเพื่อความสุขและการเรียนรู้ทักษะชีวิต</a:t>
            </a:r>
            <a:endParaRPr lang="en-US" sz="4800" b="1" dirty="0" smtClean="0">
              <a:solidFill>
                <a:srgbClr val="002060"/>
              </a:solidFill>
            </a:endParaRPr>
          </a:p>
          <a:p>
            <a:r>
              <a:rPr lang="th-TH" sz="4800" b="1" dirty="0" smtClean="0"/>
              <a:t>แต่ละกลุ่มเลือก </a:t>
            </a:r>
            <a:r>
              <a:rPr lang="en-US" sz="3900" b="1" dirty="0" smtClean="0">
                <a:solidFill>
                  <a:srgbClr val="FF0000"/>
                </a:solidFill>
              </a:rPr>
              <a:t>group facilitator</a:t>
            </a:r>
            <a:r>
              <a:rPr lang="en-US" sz="3900" dirty="0" smtClean="0">
                <a:solidFill>
                  <a:srgbClr val="FF0000"/>
                </a:solidFill>
              </a:rPr>
              <a:t> </a:t>
            </a:r>
            <a:r>
              <a:rPr lang="th-TH" sz="4800" b="1" dirty="0" smtClean="0"/>
              <a:t>ทำหน้าที่ดำเนินการ ลปรร.  ให้ทุกคนได้ออกความเห็น</a:t>
            </a:r>
          </a:p>
          <a:p>
            <a:r>
              <a:rPr lang="th-TH" sz="4800" b="1" dirty="0" smtClean="0"/>
              <a:t>แต่ละกลุ่มเลือก</a:t>
            </a:r>
            <a:r>
              <a:rPr lang="th-TH" sz="4800" b="1" dirty="0" smtClean="0">
                <a:solidFill>
                  <a:srgbClr val="3333FF"/>
                </a:solidFill>
              </a:rPr>
              <a:t>ผู้นำเสนอ</a:t>
            </a:r>
            <a:r>
              <a:rPr lang="th-TH" sz="4800" b="1" dirty="0" smtClean="0"/>
              <a:t>ในกลุ่มใหญ่</a:t>
            </a:r>
          </a:p>
          <a:p>
            <a:r>
              <a:rPr lang="th-TH" sz="4800" b="1" dirty="0" smtClean="0"/>
              <a:t>เลือก </a:t>
            </a:r>
            <a:r>
              <a:rPr lang="en-US" sz="3900" dirty="0" smtClean="0"/>
              <a:t>“</a:t>
            </a:r>
            <a:r>
              <a:rPr lang="th-TH" sz="4800" b="1" dirty="0" smtClean="0">
                <a:solidFill>
                  <a:srgbClr val="3333FF"/>
                </a:solidFill>
              </a:rPr>
              <a:t>ผู้สังเกต</a:t>
            </a:r>
            <a:r>
              <a:rPr lang="en-US" sz="3900" dirty="0" smtClean="0"/>
              <a:t>” (observer)</a:t>
            </a:r>
            <a:r>
              <a:rPr lang="th-TH" sz="3900" dirty="0" smtClean="0"/>
              <a:t> </a:t>
            </a:r>
            <a:r>
              <a:rPr lang="th-TH" sz="4800" b="1" dirty="0" smtClean="0"/>
              <a:t>บรรยากาศของการ ลปรร.  ของการคิด </a:t>
            </a:r>
            <a:endParaRPr lang="th-TH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  <a:solidFill>
            <a:srgbClr val="00206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5400" b="1" dirty="0" smtClean="0"/>
              <a:t>แบบฝึกหัดคิดแบบสวมหมวก ๖ ใบ</a:t>
            </a:r>
            <a:endParaRPr lang="th-TH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85000" lnSpcReduction="20000"/>
          </a:bodyPr>
          <a:lstStyle/>
          <a:p>
            <a:r>
              <a:rPr lang="th-TH" sz="4800" b="1" dirty="0" smtClean="0"/>
              <a:t>ใช้เวลาประชุม ๔๐ นาที</a:t>
            </a:r>
          </a:p>
          <a:p>
            <a:r>
              <a:rPr lang="th-TH" sz="4800" b="1" dirty="0" smtClean="0"/>
              <a:t>สวมหมวกทีละใบ  แล้วพูดคนละ ๑ ประโยค (ไม่อธิบาย)  อาจพูด ๑ – ๒ รอบ  แล้ว </a:t>
            </a:r>
            <a:r>
              <a:rPr lang="en-US" sz="4000" dirty="0" smtClean="0"/>
              <a:t>facilitator</a:t>
            </a:r>
            <a:r>
              <a:rPr lang="en-US" sz="4800" b="1" dirty="0" smtClean="0"/>
              <a:t> </a:t>
            </a:r>
            <a:r>
              <a:rPr lang="th-TH" sz="4800" b="1" dirty="0" smtClean="0"/>
              <a:t>สรุป </a:t>
            </a:r>
          </a:p>
          <a:p>
            <a:r>
              <a:rPr lang="th-TH" sz="4800" b="1" dirty="0" smtClean="0"/>
              <a:t>สวมหมวกสีต่อไป </a:t>
            </a:r>
          </a:p>
          <a:p>
            <a:r>
              <a:rPr lang="en-US" sz="3900" dirty="0" smtClean="0"/>
              <a:t>Facilitator</a:t>
            </a:r>
            <a:r>
              <a:rPr lang="en-US" sz="4800" b="1" dirty="0" smtClean="0"/>
              <a:t> </a:t>
            </a:r>
            <a:r>
              <a:rPr lang="th-TH" sz="4800" b="1" dirty="0" smtClean="0"/>
              <a:t>สรุปสาระของการประชุม </a:t>
            </a:r>
          </a:p>
          <a:p>
            <a:r>
              <a:rPr lang="th-TH" sz="4800" b="1" dirty="0" smtClean="0"/>
              <a:t>ผู้สังเกตการณ์สรุปว่าเห็นภาพการคิดเชิงวิพากษ์อย่างไร</a:t>
            </a:r>
            <a:endParaRPr lang="th-TH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1996" y="142852"/>
            <a:ext cx="3471858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5400" b="1" dirty="0" smtClean="0"/>
              <a:t>เรียนทั้งห้อง</a:t>
            </a:r>
            <a:endParaRPr lang="th-TH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4800" b="1" dirty="0" smtClean="0"/>
              <a:t>นำเสนอผลการประชุมแต่ละกลุ่ม </a:t>
            </a:r>
          </a:p>
          <a:p>
            <a:r>
              <a:rPr lang="th-TH" sz="4800" b="1" dirty="0" smtClean="0"/>
              <a:t>นำเสนอข้อสังเกต บรรยากาศการคิดเชิงวิพากษ์ในแต่ละกลุ่ม </a:t>
            </a:r>
          </a:p>
          <a:p>
            <a:r>
              <a:rPr lang="th-TH" sz="4800" b="1" dirty="0" smtClean="0"/>
              <a:t>ลปรร. การเรียนรู้เรื่องการคิดเชิงวิพากษ์จากการประชุมกลุ่ม  ใช้ประสบการณ์สอนตนเอง ทำให้ตนเองเรียนรู้วิธีคิด </a:t>
            </a:r>
          </a:p>
          <a:p>
            <a:r>
              <a:rPr lang="th-TH" sz="4800" b="1" dirty="0" smtClean="0"/>
              <a:t>สรุป</a:t>
            </a:r>
            <a:endParaRPr lang="th-TH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2" y="142852"/>
            <a:ext cx="2471726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5400" b="1" dirty="0" smtClean="0"/>
              <a:t>สรุป</a:t>
            </a:r>
            <a:endParaRPr lang="th-TH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4800" b="1" dirty="0" smtClean="0"/>
              <a:t>ต้องเรียนรู้ตลอดชีวิต  สอนตัวเอง </a:t>
            </a:r>
          </a:p>
          <a:p>
            <a:r>
              <a:rPr lang="th-TH" sz="4800" b="1" dirty="0" smtClean="0"/>
              <a:t>เรียนจากประสบการณ์ตรง</a:t>
            </a:r>
          </a:p>
          <a:p>
            <a:r>
              <a:rPr lang="th-TH" sz="4800" b="1" dirty="0" smtClean="0"/>
              <a:t>มีทักษะ </a:t>
            </a:r>
            <a:r>
              <a:rPr lang="en-US" sz="4000" dirty="0" smtClean="0"/>
              <a:t>(skill) </a:t>
            </a:r>
            <a:r>
              <a:rPr lang="th-TH" sz="4800" b="1" dirty="0" smtClean="0"/>
              <a:t>ในการเรียนรู้ </a:t>
            </a:r>
          </a:p>
          <a:p>
            <a:r>
              <a:rPr lang="th-TH" sz="4800" b="1" dirty="0" smtClean="0"/>
              <a:t>เคารพตนเอง  เคารพผู้อื่น  เคารพสังคม</a:t>
            </a:r>
          </a:p>
          <a:p>
            <a:r>
              <a:rPr lang="th-TH" sz="4800" b="1" dirty="0" smtClean="0"/>
              <a:t>ความอ่อนน้อมถ่อมตน  เป็น </a:t>
            </a:r>
            <a:r>
              <a:rPr lang="en-US" sz="3900" dirty="0" smtClean="0"/>
              <a:t>“</a:t>
            </a:r>
            <a:r>
              <a:rPr lang="th-TH" sz="4800" b="1" dirty="0" smtClean="0"/>
              <a:t>แก้วพร่องน้ำ</a:t>
            </a:r>
            <a:r>
              <a:rPr lang="en-US" sz="3900" dirty="0" smtClean="0"/>
              <a:t>”</a:t>
            </a:r>
            <a:endParaRPr lang="th-TH" sz="3900" dirty="0" smtClean="0"/>
          </a:p>
          <a:p>
            <a:r>
              <a:rPr lang="th-TH" sz="4800" b="1" dirty="0" smtClean="0"/>
              <a:t>ไม่ยึดมั่นถือมั่นในความคิด ความเชื่อ ของตน </a:t>
            </a:r>
            <a:r>
              <a:rPr lang="th-TH" sz="5800" b="1" dirty="0" smtClean="0"/>
              <a:t> </a:t>
            </a:r>
            <a:endParaRPr lang="th-TH" sz="5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431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เวชจริยศาสตร์และการคิดเชิงวิพากษ์</vt:lpstr>
      <vt:lpstr>21st Century Learning</vt:lpstr>
      <vt:lpstr>21st  Century Skills</vt:lpstr>
      <vt:lpstr>การคิดเชิงวิพากษ์</vt:lpstr>
      <vt:lpstr>คิดแบบสวมหมวก ๖ ใบ</vt:lpstr>
      <vt:lpstr>แบบฝึกหัดคิดแบบสวมหมวก ๖ ใบ</vt:lpstr>
      <vt:lpstr>แบบฝึกหัดคิดแบบสวมหมวก ๖ ใบ</vt:lpstr>
      <vt:lpstr>เรียนทั้งห้อง</vt:lpstr>
      <vt:lpstr>สรุป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เวชจริยศาสตร์และการคิดเชิงวิพากษ์</dc:title>
  <dc:creator>Windows User</dc:creator>
  <cp:lastModifiedBy>ADMIN</cp:lastModifiedBy>
  <cp:revision>57</cp:revision>
  <dcterms:created xsi:type="dcterms:W3CDTF">2009-06-03T02:28:57Z</dcterms:created>
  <dcterms:modified xsi:type="dcterms:W3CDTF">2011-07-13T08:43:40Z</dcterms:modified>
</cp:coreProperties>
</file>